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Be Vietnam" panose="020B0604020202020204" charset="0"/>
      <p:regular r:id="rId3"/>
    </p:embeddedFont>
    <p:embeddedFont>
      <p:font typeface="Be Vietnam Ultra-Bold" panose="020B0604020202020204" charset="0"/>
      <p:regular r:id="rId4"/>
    </p:embeddedFont>
    <p:embeddedFont>
      <p:font typeface="Canva Sans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22394" y="3095760"/>
            <a:ext cx="6451006" cy="6899471"/>
          </a:xfrm>
          <a:custGeom>
            <a:avLst/>
            <a:gdLst/>
            <a:ahLst/>
            <a:cxnLst/>
            <a:rect l="l" t="t" r="r" b="b"/>
            <a:pathLst>
              <a:path w="6451006" h="6899471">
                <a:moveTo>
                  <a:pt x="0" y="0"/>
                </a:moveTo>
                <a:lnTo>
                  <a:pt x="6451006" y="0"/>
                </a:lnTo>
                <a:lnTo>
                  <a:pt x="6451006" y="6899471"/>
                </a:lnTo>
                <a:lnTo>
                  <a:pt x="0" y="68994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107626" y="1312297"/>
            <a:ext cx="5037714" cy="4899177"/>
          </a:xfrm>
          <a:custGeom>
            <a:avLst/>
            <a:gdLst/>
            <a:ahLst/>
            <a:cxnLst/>
            <a:rect l="l" t="t" r="r" b="b"/>
            <a:pathLst>
              <a:path w="5037714" h="4899177">
                <a:moveTo>
                  <a:pt x="0" y="0"/>
                </a:moveTo>
                <a:lnTo>
                  <a:pt x="5037715" y="0"/>
                </a:lnTo>
                <a:lnTo>
                  <a:pt x="5037715" y="4899177"/>
                </a:lnTo>
                <a:lnTo>
                  <a:pt x="0" y="48991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V="1">
            <a:off x="12207315" y="6109075"/>
            <a:ext cx="3898230" cy="3791028"/>
          </a:xfrm>
          <a:custGeom>
            <a:avLst/>
            <a:gdLst/>
            <a:ahLst/>
            <a:cxnLst/>
            <a:rect l="l" t="t" r="r" b="b"/>
            <a:pathLst>
              <a:path w="3898230" h="3791028">
                <a:moveTo>
                  <a:pt x="0" y="3791028"/>
                </a:moveTo>
                <a:lnTo>
                  <a:pt x="3898229" y="3791028"/>
                </a:lnTo>
                <a:lnTo>
                  <a:pt x="3898229" y="0"/>
                </a:lnTo>
                <a:lnTo>
                  <a:pt x="0" y="0"/>
                </a:lnTo>
                <a:lnTo>
                  <a:pt x="0" y="379102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12637284" y="6368527"/>
            <a:ext cx="3038291" cy="303829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00" r="-25000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1378375" y="6109399"/>
            <a:ext cx="4851012" cy="1217812"/>
          </a:xfrm>
          <a:custGeom>
            <a:avLst/>
            <a:gdLst/>
            <a:ahLst/>
            <a:cxnLst/>
            <a:rect l="l" t="t" r="r" b="b"/>
            <a:pathLst>
              <a:path w="4851012" h="1217812">
                <a:moveTo>
                  <a:pt x="4851013" y="0"/>
                </a:moveTo>
                <a:lnTo>
                  <a:pt x="0" y="0"/>
                </a:lnTo>
                <a:lnTo>
                  <a:pt x="0" y="1217812"/>
                </a:lnTo>
                <a:lnTo>
                  <a:pt x="4851013" y="1217812"/>
                </a:lnTo>
                <a:lnTo>
                  <a:pt x="485101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4748" b="-713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738120" y="4112853"/>
            <a:ext cx="437115" cy="437115"/>
          </a:xfrm>
          <a:custGeom>
            <a:avLst/>
            <a:gdLst/>
            <a:ahLst/>
            <a:cxnLst/>
            <a:rect l="l" t="t" r="r" b="b"/>
            <a:pathLst>
              <a:path w="437115" h="437115">
                <a:moveTo>
                  <a:pt x="0" y="0"/>
                </a:moveTo>
                <a:lnTo>
                  <a:pt x="437115" y="0"/>
                </a:lnTo>
                <a:lnTo>
                  <a:pt x="437115" y="437115"/>
                </a:lnTo>
                <a:lnTo>
                  <a:pt x="0" y="4371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378375" y="7327211"/>
            <a:ext cx="4836750" cy="1214232"/>
          </a:xfrm>
          <a:custGeom>
            <a:avLst/>
            <a:gdLst/>
            <a:ahLst/>
            <a:cxnLst/>
            <a:rect l="l" t="t" r="r" b="b"/>
            <a:pathLst>
              <a:path w="4836750" h="1214232">
                <a:moveTo>
                  <a:pt x="4836751" y="0"/>
                </a:moveTo>
                <a:lnTo>
                  <a:pt x="0" y="0"/>
                </a:lnTo>
                <a:lnTo>
                  <a:pt x="0" y="1214232"/>
                </a:lnTo>
                <a:lnTo>
                  <a:pt x="4836751" y="1214232"/>
                </a:lnTo>
                <a:lnTo>
                  <a:pt x="48367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4748" b="-713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6489106" y="4106673"/>
            <a:ext cx="416557" cy="416557"/>
          </a:xfrm>
          <a:custGeom>
            <a:avLst/>
            <a:gdLst/>
            <a:ahLst/>
            <a:cxnLst/>
            <a:rect l="l" t="t" r="r" b="b"/>
            <a:pathLst>
              <a:path w="416557" h="416557">
                <a:moveTo>
                  <a:pt x="0" y="0"/>
                </a:moveTo>
                <a:lnTo>
                  <a:pt x="416557" y="0"/>
                </a:lnTo>
                <a:lnTo>
                  <a:pt x="416557" y="416557"/>
                </a:lnTo>
                <a:lnTo>
                  <a:pt x="0" y="416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 flipH="1">
            <a:off x="1378375" y="8541443"/>
            <a:ext cx="4836750" cy="1214232"/>
          </a:xfrm>
          <a:custGeom>
            <a:avLst/>
            <a:gdLst/>
            <a:ahLst/>
            <a:cxnLst/>
            <a:rect l="l" t="t" r="r" b="b"/>
            <a:pathLst>
              <a:path w="4836750" h="1214232">
                <a:moveTo>
                  <a:pt x="4836751" y="0"/>
                </a:moveTo>
                <a:lnTo>
                  <a:pt x="0" y="0"/>
                </a:lnTo>
                <a:lnTo>
                  <a:pt x="0" y="1214231"/>
                </a:lnTo>
                <a:lnTo>
                  <a:pt x="4836751" y="1214231"/>
                </a:lnTo>
                <a:lnTo>
                  <a:pt x="483675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4748" b="-713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796279" y="6408649"/>
            <a:ext cx="422372" cy="422372"/>
          </a:xfrm>
          <a:custGeom>
            <a:avLst/>
            <a:gdLst/>
            <a:ahLst/>
            <a:cxnLst/>
            <a:rect l="l" t="t" r="r" b="b"/>
            <a:pathLst>
              <a:path w="422372" h="422372">
                <a:moveTo>
                  <a:pt x="0" y="0"/>
                </a:moveTo>
                <a:lnTo>
                  <a:pt x="422373" y="0"/>
                </a:lnTo>
                <a:lnTo>
                  <a:pt x="422373" y="422372"/>
                </a:lnTo>
                <a:lnTo>
                  <a:pt x="0" y="4223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1335894" y="3840807"/>
            <a:ext cx="2733927" cy="2289664"/>
          </a:xfrm>
          <a:custGeom>
            <a:avLst/>
            <a:gdLst/>
            <a:ahLst/>
            <a:cxnLst/>
            <a:rect l="l" t="t" r="r" b="b"/>
            <a:pathLst>
              <a:path w="2733927" h="2289664">
                <a:moveTo>
                  <a:pt x="0" y="0"/>
                </a:moveTo>
                <a:lnTo>
                  <a:pt x="2733927" y="0"/>
                </a:lnTo>
                <a:lnTo>
                  <a:pt x="2733927" y="2289664"/>
                </a:lnTo>
                <a:lnTo>
                  <a:pt x="0" y="22896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 flipH="1" flipV="1">
            <a:off x="16154983" y="7447488"/>
            <a:ext cx="1706729" cy="1429385"/>
          </a:xfrm>
          <a:custGeom>
            <a:avLst/>
            <a:gdLst/>
            <a:ahLst/>
            <a:cxnLst/>
            <a:rect l="l" t="t" r="r" b="b"/>
            <a:pathLst>
              <a:path w="1706729" h="1429385">
                <a:moveTo>
                  <a:pt x="1706728" y="1429386"/>
                </a:moveTo>
                <a:lnTo>
                  <a:pt x="0" y="1429386"/>
                </a:lnTo>
                <a:lnTo>
                  <a:pt x="0" y="0"/>
                </a:lnTo>
                <a:lnTo>
                  <a:pt x="1706728" y="0"/>
                </a:lnTo>
                <a:lnTo>
                  <a:pt x="1706728" y="1429386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 flipH="1">
            <a:off x="1269794" y="2695234"/>
            <a:ext cx="5020334" cy="1260319"/>
          </a:xfrm>
          <a:custGeom>
            <a:avLst/>
            <a:gdLst/>
            <a:ahLst/>
            <a:cxnLst/>
            <a:rect l="l" t="t" r="r" b="b"/>
            <a:pathLst>
              <a:path w="5020334" h="1260319">
                <a:moveTo>
                  <a:pt x="5020334" y="0"/>
                </a:moveTo>
                <a:lnTo>
                  <a:pt x="0" y="0"/>
                </a:lnTo>
                <a:lnTo>
                  <a:pt x="0" y="1260319"/>
                </a:lnTo>
                <a:lnTo>
                  <a:pt x="5020334" y="1260319"/>
                </a:lnTo>
                <a:lnTo>
                  <a:pt x="502033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4748" b="-713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 flipH="1">
            <a:off x="1269794" y="3955553"/>
            <a:ext cx="5005574" cy="1256614"/>
          </a:xfrm>
          <a:custGeom>
            <a:avLst/>
            <a:gdLst/>
            <a:ahLst/>
            <a:cxnLst/>
            <a:rect l="l" t="t" r="r" b="b"/>
            <a:pathLst>
              <a:path w="5005574" h="1256614">
                <a:moveTo>
                  <a:pt x="5005574" y="0"/>
                </a:moveTo>
                <a:lnTo>
                  <a:pt x="0" y="0"/>
                </a:lnTo>
                <a:lnTo>
                  <a:pt x="0" y="1256614"/>
                </a:lnTo>
                <a:lnTo>
                  <a:pt x="5005574" y="1256614"/>
                </a:lnTo>
                <a:lnTo>
                  <a:pt x="50055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4748" b="-713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738120" y="3010928"/>
            <a:ext cx="437115" cy="437115"/>
          </a:xfrm>
          <a:custGeom>
            <a:avLst/>
            <a:gdLst/>
            <a:ahLst/>
            <a:cxnLst/>
            <a:rect l="l" t="t" r="r" b="b"/>
            <a:pathLst>
              <a:path w="437115" h="437115">
                <a:moveTo>
                  <a:pt x="0" y="0"/>
                </a:moveTo>
                <a:lnTo>
                  <a:pt x="437115" y="0"/>
                </a:lnTo>
                <a:lnTo>
                  <a:pt x="437115" y="437115"/>
                </a:lnTo>
                <a:lnTo>
                  <a:pt x="0" y="4371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490950" y="2141843"/>
            <a:ext cx="4104504" cy="895528"/>
          </a:xfrm>
          <a:custGeom>
            <a:avLst/>
            <a:gdLst/>
            <a:ahLst/>
            <a:cxnLst/>
            <a:rect l="l" t="t" r="r" b="b"/>
            <a:pathLst>
              <a:path w="4104504" h="895528">
                <a:moveTo>
                  <a:pt x="0" y="0"/>
                </a:moveTo>
                <a:lnTo>
                  <a:pt x="4104504" y="0"/>
                </a:lnTo>
                <a:lnTo>
                  <a:pt x="4104504" y="895528"/>
                </a:lnTo>
                <a:lnTo>
                  <a:pt x="0" y="895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490950" y="364504"/>
            <a:ext cx="16639862" cy="623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5"/>
              </a:lnSpc>
            </a:pPr>
            <a:r>
              <a:rPr lang="en-US" sz="4823" b="1">
                <a:solidFill>
                  <a:srgbClr val="FD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2025 SCOTTISH ACTUARIAL INNOVATORS CHALLENGE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12709" y="1113715"/>
            <a:ext cx="13578871" cy="744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1"/>
              </a:lnSpc>
            </a:pPr>
            <a:r>
              <a:rPr lang="en-US" sz="2194" b="1">
                <a:solidFill>
                  <a:srgbClr val="FDFFFF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Do you enjoy maths, statistics or data science? Use your skills to solve the future of space tourism and discover what it takes to be a future actuary!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27015" y="6277919"/>
            <a:ext cx="3633803" cy="727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3"/>
              </a:lnSpc>
            </a:pPr>
            <a:r>
              <a:rPr lang="en-US" sz="2116" b="1">
                <a:solidFill>
                  <a:srgbClr val="FDFFFF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£2,000 worth of prizes for the winning teams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32829" y="7431690"/>
            <a:ext cx="4349428" cy="727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3"/>
              </a:lnSpc>
            </a:pPr>
            <a:r>
              <a:rPr lang="en-US" sz="2116" b="1">
                <a:solidFill>
                  <a:srgbClr val="FDFFFF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Make your Personal Statement stand out on your UCAS form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32829" y="8698385"/>
            <a:ext cx="4349428" cy="727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63"/>
              </a:lnSpc>
            </a:pPr>
            <a:r>
              <a:rPr lang="en-US" sz="2116" b="1">
                <a:solidFill>
                  <a:srgbClr val="FDFFFF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Discover what it’s like to solve a real world actuarial problem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30603" y="2919161"/>
            <a:ext cx="4331174" cy="71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5"/>
              </a:lnSpc>
            </a:pPr>
            <a:r>
              <a:rPr lang="en-US" sz="2075" b="1">
                <a:solidFill>
                  <a:srgbClr val="FDFFFF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S4 - S6 pupils from any Scottish school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33130" y="4055484"/>
            <a:ext cx="4501243" cy="71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5"/>
              </a:lnSpc>
            </a:pPr>
            <a:r>
              <a:rPr lang="en-US" sz="2075" b="1">
                <a:solidFill>
                  <a:srgbClr val="FDFFFF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Teams of 2-4 pupils → registration opens on 1 December 2025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3355" y="2350391"/>
            <a:ext cx="4501243" cy="366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6"/>
              </a:lnSpc>
            </a:pPr>
            <a:r>
              <a:rPr lang="en-US" sz="2190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Who is the challenge for?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512709" y="5554890"/>
            <a:ext cx="4014169" cy="853758"/>
            <a:chOff x="0" y="0"/>
            <a:chExt cx="5352226" cy="113834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217411" cy="1138344"/>
            </a:xfrm>
            <a:custGeom>
              <a:avLst/>
              <a:gdLst/>
              <a:ahLst/>
              <a:cxnLst/>
              <a:rect l="l" t="t" r="r" b="b"/>
              <a:pathLst>
                <a:path w="5217411" h="1138344">
                  <a:moveTo>
                    <a:pt x="0" y="0"/>
                  </a:moveTo>
                  <a:lnTo>
                    <a:pt x="5217411" y="0"/>
                  </a:lnTo>
                  <a:lnTo>
                    <a:pt x="5217411" y="1138344"/>
                  </a:lnTo>
                  <a:lnTo>
                    <a:pt x="0" y="1138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01707" y="300362"/>
              <a:ext cx="4950519" cy="4615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63"/>
                </a:lnSpc>
              </a:pPr>
              <a:r>
                <a:rPr lang="en-US" sz="2116" b="1">
                  <a:solidFill>
                    <a:srgbClr val="000000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Why take part?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796279" y="7409477"/>
            <a:ext cx="422372" cy="422372"/>
          </a:xfrm>
          <a:custGeom>
            <a:avLst/>
            <a:gdLst/>
            <a:ahLst/>
            <a:cxnLst/>
            <a:rect l="l" t="t" r="r" b="b"/>
            <a:pathLst>
              <a:path w="422372" h="422372">
                <a:moveTo>
                  <a:pt x="0" y="0"/>
                </a:moveTo>
                <a:lnTo>
                  <a:pt x="422373" y="0"/>
                </a:lnTo>
                <a:lnTo>
                  <a:pt x="422373" y="422372"/>
                </a:lnTo>
                <a:lnTo>
                  <a:pt x="0" y="4223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786801" y="8658614"/>
            <a:ext cx="422372" cy="422372"/>
          </a:xfrm>
          <a:custGeom>
            <a:avLst/>
            <a:gdLst/>
            <a:ahLst/>
            <a:cxnLst/>
            <a:rect l="l" t="t" r="r" b="b"/>
            <a:pathLst>
              <a:path w="422372" h="422372">
                <a:moveTo>
                  <a:pt x="0" y="0"/>
                </a:moveTo>
                <a:lnTo>
                  <a:pt x="422372" y="0"/>
                </a:lnTo>
                <a:lnTo>
                  <a:pt x="422372" y="422372"/>
                </a:lnTo>
                <a:lnTo>
                  <a:pt x="0" y="4223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12133749" y="8991008"/>
            <a:ext cx="4874598" cy="1063549"/>
          </a:xfrm>
          <a:custGeom>
            <a:avLst/>
            <a:gdLst/>
            <a:ahLst/>
            <a:cxnLst/>
            <a:rect l="l" t="t" r="r" b="b"/>
            <a:pathLst>
              <a:path w="4874598" h="1063549">
                <a:moveTo>
                  <a:pt x="0" y="0"/>
                </a:moveTo>
                <a:lnTo>
                  <a:pt x="4874598" y="0"/>
                </a:lnTo>
                <a:lnTo>
                  <a:pt x="4874598" y="1063549"/>
                </a:lnTo>
                <a:lnTo>
                  <a:pt x="0" y="10635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TextBox 33"/>
          <p:cNvSpPr txBox="1"/>
          <p:nvPr/>
        </p:nvSpPr>
        <p:spPr>
          <a:xfrm>
            <a:off x="12371162" y="9104397"/>
            <a:ext cx="4072766" cy="698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4"/>
              </a:lnSpc>
            </a:pPr>
            <a:r>
              <a:rPr lang="en-US" sz="2039" b="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Find out more via the QR code or on our website</a:t>
            </a:r>
          </a:p>
        </p:txBody>
      </p:sp>
      <p:sp>
        <p:nvSpPr>
          <p:cNvPr id="34" name="Freeform 34"/>
          <p:cNvSpPr/>
          <p:nvPr/>
        </p:nvSpPr>
        <p:spPr>
          <a:xfrm>
            <a:off x="8033755" y="5279818"/>
            <a:ext cx="2552031" cy="2552031"/>
          </a:xfrm>
          <a:custGeom>
            <a:avLst/>
            <a:gdLst/>
            <a:ahLst/>
            <a:cxnLst/>
            <a:rect l="l" t="t" r="r" b="b"/>
            <a:pathLst>
              <a:path w="2552031" h="2552031">
                <a:moveTo>
                  <a:pt x="0" y="0"/>
                </a:moveTo>
                <a:lnTo>
                  <a:pt x="2552031" y="0"/>
                </a:lnTo>
                <a:lnTo>
                  <a:pt x="2552031" y="2552031"/>
                </a:lnTo>
                <a:lnTo>
                  <a:pt x="0" y="25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TextBox 35"/>
          <p:cNvSpPr txBox="1"/>
          <p:nvPr/>
        </p:nvSpPr>
        <p:spPr>
          <a:xfrm>
            <a:off x="6959138" y="7985539"/>
            <a:ext cx="4696665" cy="24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5"/>
              </a:lnSpc>
            </a:pPr>
            <a:r>
              <a:rPr lang="en-US" sz="1525">
                <a:solidFill>
                  <a:srgbClr val="FDFFFF"/>
                </a:solidFill>
                <a:latin typeface="Be Vietnam"/>
                <a:ea typeface="Be Vietnam"/>
                <a:cs typeface="Be Vietnam"/>
                <a:sym typeface="Be Vietnam"/>
              </a:rPr>
              <a:t>Kindly sponsored by the IFoA Scottish Board</a:t>
            </a:r>
          </a:p>
        </p:txBody>
      </p:sp>
      <p:sp>
        <p:nvSpPr>
          <p:cNvPr id="36" name="Freeform 36"/>
          <p:cNvSpPr/>
          <p:nvPr/>
        </p:nvSpPr>
        <p:spPr>
          <a:xfrm flipH="1">
            <a:off x="7103639" y="2745294"/>
            <a:ext cx="4901480" cy="1230482"/>
          </a:xfrm>
          <a:custGeom>
            <a:avLst/>
            <a:gdLst/>
            <a:ahLst/>
            <a:cxnLst/>
            <a:rect l="l" t="t" r="r" b="b"/>
            <a:pathLst>
              <a:path w="4901480" h="1230482">
                <a:moveTo>
                  <a:pt x="4901480" y="0"/>
                </a:moveTo>
                <a:lnTo>
                  <a:pt x="0" y="0"/>
                </a:lnTo>
                <a:lnTo>
                  <a:pt x="0" y="1230481"/>
                </a:lnTo>
                <a:lnTo>
                  <a:pt x="4901480" y="1230481"/>
                </a:lnTo>
                <a:lnTo>
                  <a:pt x="49014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4748" b="-713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7337997" y="2882842"/>
            <a:ext cx="5262670" cy="1109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4"/>
              </a:lnSpc>
            </a:pPr>
            <a:r>
              <a:rPr lang="en-US" sz="2138" b="1">
                <a:solidFill>
                  <a:srgbClr val="FDFFFF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1 December 2025: </a:t>
            </a:r>
            <a:r>
              <a:rPr lang="en-US" sz="2138">
                <a:solidFill>
                  <a:srgbClr val="FDFFFF"/>
                </a:solidFill>
                <a:latin typeface="Be Vietnam"/>
                <a:ea typeface="Be Vietnam"/>
                <a:cs typeface="Be Vietnam"/>
                <a:sym typeface="Be Vietnam"/>
              </a:rPr>
              <a:t>Registration </a:t>
            </a:r>
          </a:p>
          <a:p>
            <a:pPr algn="l">
              <a:lnSpc>
                <a:spcPts val="2994"/>
              </a:lnSpc>
            </a:pPr>
            <a:r>
              <a:rPr lang="en-US" sz="2138">
                <a:solidFill>
                  <a:srgbClr val="FDFFFF"/>
                </a:solidFill>
                <a:latin typeface="Be Vietnam"/>
                <a:ea typeface="Be Vietnam"/>
                <a:cs typeface="Be Vietnam"/>
                <a:sym typeface="Be Vietnam"/>
              </a:rPr>
              <a:t>Opens (closes on 15 January 2026)</a:t>
            </a:r>
          </a:p>
          <a:p>
            <a:pPr algn="l">
              <a:lnSpc>
                <a:spcPts val="2994"/>
              </a:lnSpc>
            </a:pPr>
            <a:endParaRPr lang="en-US" sz="2138">
              <a:solidFill>
                <a:srgbClr val="FDFFFF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6294634" y="2107035"/>
            <a:ext cx="4055931" cy="862640"/>
            <a:chOff x="0" y="0"/>
            <a:chExt cx="5407908" cy="115018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271691" cy="1150187"/>
            </a:xfrm>
            <a:custGeom>
              <a:avLst/>
              <a:gdLst/>
              <a:ahLst/>
              <a:cxnLst/>
              <a:rect l="l" t="t" r="r" b="b"/>
              <a:pathLst>
                <a:path w="5271691" h="1150187">
                  <a:moveTo>
                    <a:pt x="0" y="0"/>
                  </a:moveTo>
                  <a:lnTo>
                    <a:pt x="5271691" y="0"/>
                  </a:lnTo>
                  <a:lnTo>
                    <a:pt x="5271691" y="1150187"/>
                  </a:lnTo>
                  <a:lnTo>
                    <a:pt x="0" y="1150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05886" y="303883"/>
              <a:ext cx="5002022" cy="465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94"/>
                </a:lnSpc>
              </a:pPr>
              <a:r>
                <a:rPr lang="en-US" sz="2138" b="1">
                  <a:solidFill>
                    <a:srgbClr val="000000"/>
                  </a:solidFill>
                  <a:latin typeface="Be Vietnam Ultra-Bold"/>
                  <a:ea typeface="Be Vietnam Ultra-Bold"/>
                  <a:cs typeface="Be Vietnam Ultra-Bold"/>
                  <a:sym typeface="Be Vietnam Ultra-Bold"/>
                </a:rPr>
                <a:t>What are the key dates?</a:t>
              </a:r>
            </a:p>
          </p:txBody>
        </p:sp>
      </p:grpSp>
      <p:sp>
        <p:nvSpPr>
          <p:cNvPr id="41" name="Freeform 41"/>
          <p:cNvSpPr/>
          <p:nvPr/>
        </p:nvSpPr>
        <p:spPr>
          <a:xfrm flipH="1">
            <a:off x="7032763" y="3972161"/>
            <a:ext cx="4901480" cy="1230482"/>
          </a:xfrm>
          <a:custGeom>
            <a:avLst/>
            <a:gdLst/>
            <a:ahLst/>
            <a:cxnLst/>
            <a:rect l="l" t="t" r="r" b="b"/>
            <a:pathLst>
              <a:path w="4901480" h="1230482">
                <a:moveTo>
                  <a:pt x="4901480" y="0"/>
                </a:moveTo>
                <a:lnTo>
                  <a:pt x="0" y="0"/>
                </a:lnTo>
                <a:lnTo>
                  <a:pt x="0" y="1230481"/>
                </a:lnTo>
                <a:lnTo>
                  <a:pt x="4901480" y="1230481"/>
                </a:lnTo>
                <a:lnTo>
                  <a:pt x="49014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4748" b="-713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TextBox 42"/>
          <p:cNvSpPr txBox="1"/>
          <p:nvPr/>
        </p:nvSpPr>
        <p:spPr>
          <a:xfrm>
            <a:off x="7385030" y="4109709"/>
            <a:ext cx="4370388" cy="73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4"/>
              </a:lnSpc>
            </a:pPr>
            <a:r>
              <a:rPr lang="en-US" sz="2138" b="1">
                <a:solidFill>
                  <a:srgbClr val="FDFFFF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28 February 2026: </a:t>
            </a:r>
            <a:r>
              <a:rPr lang="en-US" sz="2138">
                <a:solidFill>
                  <a:srgbClr val="FDFFFF"/>
                </a:solidFill>
                <a:latin typeface="Be Vietnam"/>
                <a:ea typeface="Be Vietnam"/>
                <a:cs typeface="Be Vietnam"/>
                <a:sym typeface="Be Vietnam"/>
              </a:rPr>
              <a:t>Submit your solution to the challenge</a:t>
            </a:r>
          </a:p>
        </p:txBody>
      </p:sp>
      <p:sp>
        <p:nvSpPr>
          <p:cNvPr id="43" name="Freeform 43"/>
          <p:cNvSpPr/>
          <p:nvPr/>
        </p:nvSpPr>
        <p:spPr>
          <a:xfrm>
            <a:off x="7080624" y="8371888"/>
            <a:ext cx="4453692" cy="1682669"/>
          </a:xfrm>
          <a:custGeom>
            <a:avLst/>
            <a:gdLst/>
            <a:ahLst/>
            <a:cxnLst/>
            <a:rect l="l" t="t" r="r" b="b"/>
            <a:pathLst>
              <a:path w="4453692" h="1682669">
                <a:moveTo>
                  <a:pt x="0" y="0"/>
                </a:moveTo>
                <a:lnTo>
                  <a:pt x="4453692" y="0"/>
                </a:lnTo>
                <a:lnTo>
                  <a:pt x="4453692" y="1682669"/>
                </a:lnTo>
                <a:lnTo>
                  <a:pt x="0" y="168266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74263" b="-9041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6489106" y="2910107"/>
            <a:ext cx="416557" cy="416557"/>
          </a:xfrm>
          <a:custGeom>
            <a:avLst/>
            <a:gdLst/>
            <a:ahLst/>
            <a:cxnLst/>
            <a:rect l="l" t="t" r="r" b="b"/>
            <a:pathLst>
              <a:path w="416557" h="416557">
                <a:moveTo>
                  <a:pt x="0" y="0"/>
                </a:moveTo>
                <a:lnTo>
                  <a:pt x="416557" y="0"/>
                </a:lnTo>
                <a:lnTo>
                  <a:pt x="416557" y="416557"/>
                </a:lnTo>
                <a:lnTo>
                  <a:pt x="0" y="4165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5" name="Group 45"/>
          <p:cNvGrpSpPr/>
          <p:nvPr/>
        </p:nvGrpSpPr>
        <p:grpSpPr>
          <a:xfrm>
            <a:off x="13106869" y="1312297"/>
            <a:ext cx="4998074" cy="4860627"/>
            <a:chOff x="0" y="0"/>
            <a:chExt cx="6664099" cy="6480836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6664099" cy="6480836"/>
            </a:xfrm>
            <a:custGeom>
              <a:avLst/>
              <a:gdLst/>
              <a:ahLst/>
              <a:cxnLst/>
              <a:rect l="l" t="t" r="r" b="b"/>
              <a:pathLst>
                <a:path w="6664099" h="6480836">
                  <a:moveTo>
                    <a:pt x="0" y="0"/>
                  </a:moveTo>
                  <a:lnTo>
                    <a:pt x="6664099" y="0"/>
                  </a:lnTo>
                  <a:lnTo>
                    <a:pt x="6664099" y="6480836"/>
                  </a:lnTo>
                  <a:lnTo>
                    <a:pt x="0" y="6480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735041" y="577400"/>
              <a:ext cx="5194017" cy="5194017"/>
              <a:chOff x="0" y="0"/>
              <a:chExt cx="812800" cy="8128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 t="-19565" b="-19565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142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Canva Sans Bold</vt:lpstr>
      <vt:lpstr>Be Vietnam</vt:lpstr>
      <vt:lpstr>Be Vietnam Ultra-Bold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out more via the QR code or on our website</dc:title>
  <cp:lastModifiedBy>Braithwaite, Jane</cp:lastModifiedBy>
  <cp:revision>1</cp:revision>
  <dcterms:created xsi:type="dcterms:W3CDTF">2006-08-16T00:00:00Z</dcterms:created>
  <dcterms:modified xsi:type="dcterms:W3CDTF">2025-11-21T10:07:05Z</dcterms:modified>
  <dc:identifier>DAG5O2BlAB8</dc:identifier>
</cp:coreProperties>
</file>